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256" r:id="rId2"/>
    <p:sldId id="279" r:id="rId3"/>
    <p:sldId id="280" r:id="rId4"/>
    <p:sldId id="281" r:id="rId5"/>
    <p:sldId id="282" r:id="rId6"/>
    <p:sldId id="283" r:id="rId7"/>
    <p:sldId id="285" r:id="rId8"/>
    <p:sldId id="273" r:id="rId9"/>
    <p:sldId id="286" r:id="rId10"/>
    <p:sldId id="287" r:id="rId11"/>
    <p:sldId id="288" r:id="rId12"/>
    <p:sldId id="284" r:id="rId13"/>
    <p:sldId id="289" r:id="rId14"/>
    <p:sldId id="290" r:id="rId15"/>
    <p:sldId id="291" r:id="rId16"/>
    <p:sldId id="292" r:id="rId17"/>
    <p:sldId id="293" r:id="rId18"/>
    <p:sldId id="29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70862" autoAdjust="0"/>
  </p:normalViewPr>
  <p:slideViewPr>
    <p:cSldViewPr snapToGrid="0">
      <p:cViewPr varScale="1">
        <p:scale>
          <a:sx n="47" d="100"/>
          <a:sy n="47" d="100"/>
        </p:scale>
        <p:origin x="137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8A553-DDC5-48CA-AE4A-1E5A86A973AD}" type="datetimeFigureOut">
              <a:rPr lang="de-CH" smtClean="0"/>
              <a:t>05.09.2025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F0293-D0C2-48F5-B02E-4D1C8873BD3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32008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Begrüssung</a:t>
            </a:r>
          </a:p>
          <a:p>
            <a:r>
              <a:rPr lang="de-CH" dirty="0"/>
              <a:t>Disclaimer – Zu wenig Zeit, deswegen nur die </a:t>
            </a:r>
            <a:r>
              <a:rPr lang="de-CH" dirty="0" err="1"/>
              <a:t>basics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1707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Kurzer Einblick in die Vergangenheit</a:t>
            </a:r>
          </a:p>
          <a:p>
            <a:r>
              <a:rPr lang="de-CH" dirty="0"/>
              <a:t>Vertiefender Einblick in die aktuelle Situation</a:t>
            </a:r>
          </a:p>
          <a:p>
            <a:r>
              <a:rPr lang="de-CH" dirty="0"/>
              <a:t>  *) Methoden, Cheat-Arten </a:t>
            </a:r>
            <a:r>
              <a:rPr lang="de-CH" dirty="0" err="1"/>
              <a:t>usw</a:t>
            </a:r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79138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Neugier: Was passiert im Hintergrund, was passiert wenn ich X mache</a:t>
            </a:r>
          </a:p>
          <a:p>
            <a:r>
              <a:rPr lang="de-CH" dirty="0"/>
              <a:t>Hauptgrund: Kompetitiver Anreize: Betrifft </a:t>
            </a:r>
            <a:r>
              <a:rPr lang="de-CH" dirty="0" err="1"/>
              <a:t>vorallem</a:t>
            </a:r>
            <a:r>
              <a:rPr lang="de-CH" dirty="0"/>
              <a:t> Spiele mit Rangsystemen – Man will einen besseren Rang erzielen als Freunde oder einfach nur im </a:t>
            </a:r>
            <a:r>
              <a:rPr lang="de-CH" dirty="0" err="1"/>
              <a:t>allgmeinen</a:t>
            </a:r>
            <a:endParaRPr lang="de-CH" dirty="0"/>
          </a:p>
          <a:p>
            <a:r>
              <a:rPr lang="de-CH" dirty="0"/>
              <a:t>Unterhaltung: Es macht vielen Spass den Gegner überlegen zu sein., Gewinnen macht mehr spass als verlieren</a:t>
            </a:r>
          </a:p>
          <a:p>
            <a:r>
              <a:rPr lang="de-CH" dirty="0"/>
              <a:t>Lernen: Mein Hauptgrund, neue Methoden lernen seinen Cheat zu verstecken, </a:t>
            </a:r>
            <a:r>
              <a:rPr lang="de-CH" dirty="0" err="1"/>
              <a:t>AntiCheat</a:t>
            </a:r>
            <a:r>
              <a:rPr lang="de-CH" dirty="0"/>
              <a:t> </a:t>
            </a:r>
            <a:r>
              <a:rPr lang="de-CH" dirty="0" err="1"/>
              <a:t>systeme</a:t>
            </a:r>
            <a:r>
              <a:rPr lang="de-CH" dirty="0"/>
              <a:t> zu umgehen, neue Exploits zu finden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72560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Spiele einfach nur kleine Programme, ohne Schutz.</a:t>
            </a:r>
          </a:p>
          <a:p>
            <a:r>
              <a:rPr lang="de-CH" dirty="0"/>
              <a:t>Typischerweise schon mit </a:t>
            </a:r>
            <a:r>
              <a:rPr lang="de-CH" dirty="0" err="1"/>
              <a:t>Cheatcodes</a:t>
            </a:r>
            <a:r>
              <a:rPr lang="de-CH" dirty="0"/>
              <a:t> integriert um das Testen des eigenen Spiels einfacher zu </a:t>
            </a:r>
            <a:r>
              <a:rPr lang="de-CH" dirty="0" err="1"/>
              <a:t>getsalten</a:t>
            </a:r>
            <a:r>
              <a:rPr lang="de-CH" dirty="0"/>
              <a:t>.</a:t>
            </a:r>
          </a:p>
          <a:p>
            <a:r>
              <a:rPr lang="de-CH" dirty="0"/>
              <a:t>Beispiel C64 </a:t>
            </a:r>
            <a:r>
              <a:rPr lang="de-CH" dirty="0" err="1"/>
              <a:t>Bone</a:t>
            </a:r>
            <a:r>
              <a:rPr lang="de-CH" dirty="0"/>
              <a:t> </a:t>
            </a:r>
            <a:r>
              <a:rPr lang="de-CH" dirty="0" err="1"/>
              <a:t>Cruncher</a:t>
            </a:r>
            <a:r>
              <a:rPr lang="de-CH" dirty="0"/>
              <a:t>, Level Codes</a:t>
            </a:r>
          </a:p>
          <a:p>
            <a:r>
              <a:rPr lang="de-CH" dirty="0"/>
              <a:t>Neben Tastenkombinationen konnte man auch mit Hex-Editoren Speicherstände oder das Spiel im allgemeinen verändern. Zum Beispiel das Leben des </a:t>
            </a:r>
            <a:r>
              <a:rPr lang="de-CH" dirty="0" err="1"/>
              <a:t>SPielers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8889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Immer mehr Spielekonsolen</a:t>
            </a:r>
          </a:p>
          <a:p>
            <a:r>
              <a:rPr lang="de-CH" dirty="0"/>
              <a:t>PCs immer leistungsfähiger</a:t>
            </a:r>
          </a:p>
          <a:p>
            <a:r>
              <a:rPr lang="de-CH" dirty="0"/>
              <a:t>Steckmodule wie Action Replay und </a:t>
            </a:r>
            <a:r>
              <a:rPr lang="de-CH" dirty="0" err="1"/>
              <a:t>GameShark</a:t>
            </a:r>
            <a:endParaRPr lang="de-CH" dirty="0"/>
          </a:p>
          <a:p>
            <a:r>
              <a:rPr lang="de-CH" dirty="0"/>
              <a:t>Damit konnte man vordefinierte Cheats aktivieren (Unendlich Geld, Unendlich Leben), Spiel und Speicherdaten ändern und je nach Version sogar </a:t>
            </a:r>
            <a:r>
              <a:rPr lang="de-CH" dirty="0" err="1"/>
              <a:t>Improtspiele</a:t>
            </a:r>
            <a:r>
              <a:rPr lang="de-CH" dirty="0"/>
              <a:t> abspielen (Regionale sperren)</a:t>
            </a:r>
          </a:p>
          <a:p>
            <a:endParaRPr lang="de-CH" dirty="0"/>
          </a:p>
          <a:p>
            <a:r>
              <a:rPr lang="de-CH" dirty="0"/>
              <a:t>Trainersoftware, ebenfalls vordefinierte Cheats mit Tastendruck aktivierbar</a:t>
            </a:r>
          </a:p>
          <a:p>
            <a:endParaRPr lang="de-CH" dirty="0"/>
          </a:p>
          <a:p>
            <a:r>
              <a:rPr lang="de-CH" dirty="0" err="1"/>
              <a:t>Cheaten</a:t>
            </a:r>
            <a:r>
              <a:rPr lang="de-CH" dirty="0"/>
              <a:t> extrem einfach – war jedem egal, waren «eh nur» lokale Highscores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07577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Heute deutlich Komplexer</a:t>
            </a:r>
          </a:p>
          <a:p>
            <a:r>
              <a:rPr lang="de-CH" dirty="0"/>
              <a:t>Von selbst schon besser geschützt – Highscore gegenrechnen und mehrfach speichern – immer wieder vergleichen</a:t>
            </a:r>
          </a:p>
          <a:p>
            <a:r>
              <a:rPr lang="de-CH" dirty="0"/>
              <a:t>Verschiedenste Anti-Cheat </a:t>
            </a:r>
            <a:r>
              <a:rPr lang="de-CH" dirty="0" err="1"/>
              <a:t>systeme</a:t>
            </a:r>
            <a:r>
              <a:rPr lang="de-CH" dirty="0"/>
              <a:t> welche alle unterschiedlich komplexe Methoden brauchen um umgangen zu werden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31019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7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7877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Reverse Engineering ist </a:t>
            </a:r>
            <a:r>
              <a:rPr lang="de-CH" dirty="0" err="1"/>
              <a:t>Step</a:t>
            </a:r>
            <a:r>
              <a:rPr lang="de-CH" dirty="0"/>
              <a:t> 1 um einen Cheat zu entwickeln – Man muss finden was man anpassen/auslesen/überschreiben will.</a:t>
            </a:r>
          </a:p>
          <a:p>
            <a:r>
              <a:rPr lang="de-CH" dirty="0"/>
              <a:t>Dafür gibt’s mehrere Tools, grössten IDA und </a:t>
            </a:r>
            <a:r>
              <a:rPr lang="de-CH" dirty="0" err="1"/>
              <a:t>Ghidra</a:t>
            </a:r>
            <a:r>
              <a:rPr lang="de-CH" dirty="0"/>
              <a:t> (NSA, Open Source)</a:t>
            </a:r>
          </a:p>
          <a:p>
            <a:r>
              <a:rPr lang="de-CH" dirty="0"/>
              <a:t>Können je nach Source den ASM Code in </a:t>
            </a:r>
            <a:r>
              <a:rPr lang="de-CH" dirty="0" err="1"/>
              <a:t>c++</a:t>
            </a:r>
            <a:r>
              <a:rPr lang="de-CH" dirty="0"/>
              <a:t> code umwandeln. </a:t>
            </a:r>
          </a:p>
          <a:p>
            <a:r>
              <a:rPr lang="de-CH" dirty="0"/>
              <a:t>Nicht nur für Reverse Engineering sondern auch für Pattern </a:t>
            </a:r>
            <a:r>
              <a:rPr lang="de-CH" dirty="0" err="1"/>
              <a:t>Creation</a:t>
            </a:r>
            <a:endParaRPr lang="de-CH" dirty="0"/>
          </a:p>
          <a:p>
            <a:r>
              <a:rPr lang="de-CH" dirty="0"/>
              <a:t>Diverse Debugger (wobei gerne blockiert)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52388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Memory Schreiben bzw. Lesen ist das Hauptziel jedes Cheats. Wie funktioniert das überhaupt?</a:t>
            </a:r>
          </a:p>
          <a:p>
            <a:r>
              <a:rPr lang="de-CH" dirty="0"/>
              <a:t>Prinzipiell einfach Methoden um Speicher auszulesen/Schreiben</a:t>
            </a:r>
          </a:p>
          <a:p>
            <a:r>
              <a:rPr lang="de-CH" dirty="0"/>
              <a:t>  *) Wo liegt was im Memory? Offsets, Basisadresse + Offset = Objekt</a:t>
            </a:r>
          </a:p>
          <a:p>
            <a:r>
              <a:rPr lang="de-CH" dirty="0"/>
              <a:t>  *) Offsets sind nicht immer zwingen gleich -&gt; Je nachdem um was es sich handelt</a:t>
            </a:r>
          </a:p>
          <a:p>
            <a:r>
              <a:rPr lang="de-CH" dirty="0"/>
              <a:t>Deswegen Pointer Scanning für Pointer-&gt;Chains</a:t>
            </a:r>
          </a:p>
          <a:p>
            <a:r>
              <a:rPr lang="de-CH" dirty="0"/>
              <a:t>Pointer sind Speicheradresse die wiederum auf eine andere Speicheradresse zeigt in welcher der eigentlichen Wert liegt.</a:t>
            </a:r>
          </a:p>
          <a:p>
            <a:r>
              <a:rPr lang="de-CH" dirty="0"/>
              <a:t>Pointer-&gt;Chains bleiben nach </a:t>
            </a:r>
            <a:r>
              <a:rPr lang="de-CH" dirty="0" err="1"/>
              <a:t>neustart</a:t>
            </a:r>
            <a:r>
              <a:rPr lang="de-CH" dirty="0"/>
              <a:t> gültig.</a:t>
            </a:r>
          </a:p>
          <a:p>
            <a:endParaRPr lang="de-CH" dirty="0"/>
          </a:p>
          <a:p>
            <a:r>
              <a:rPr lang="de-CH" dirty="0"/>
              <a:t>Wie kommen wir zu unserem </a:t>
            </a:r>
            <a:r>
              <a:rPr lang="de-CH" dirty="0" err="1"/>
              <a:t>GameManager</a:t>
            </a:r>
            <a:r>
              <a:rPr lang="de-CH" dirty="0"/>
              <a:t>? Entweder mit Offsets, oder über die bessere Methode: </a:t>
            </a:r>
            <a:r>
              <a:rPr lang="de-CH" dirty="0" err="1"/>
              <a:t>Signature</a:t>
            </a:r>
            <a:r>
              <a:rPr lang="de-CH" dirty="0"/>
              <a:t> Scanning.</a:t>
            </a:r>
          </a:p>
          <a:p>
            <a:r>
              <a:rPr lang="de-CH" dirty="0"/>
              <a:t>Signatur/Pattern ist ein einzigartiges Bytemuster welche bestimmte Funktionen oder Datenstrukturen Kennzeichen. Signaturen verändern sich nur, bei Update von Funktionen oder </a:t>
            </a:r>
            <a:r>
              <a:rPr lang="de-CH" dirty="0" err="1"/>
              <a:t>Datentruktur</a:t>
            </a:r>
            <a:r>
              <a:rPr lang="de-CH" dirty="0"/>
              <a:t>. </a:t>
            </a: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57694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Disclaimer: Alle diese Methoden werden von guten </a:t>
            </a:r>
            <a:r>
              <a:rPr lang="de-CH" dirty="0" err="1"/>
              <a:t>Anticheats</a:t>
            </a:r>
            <a:r>
              <a:rPr lang="de-CH" dirty="0"/>
              <a:t> erkannt, sofern man sie nicht deutlich besser versteckt.</a:t>
            </a:r>
          </a:p>
          <a:p>
            <a:endParaRPr lang="de-CH" dirty="0"/>
          </a:p>
          <a:p>
            <a:r>
              <a:rPr lang="de-CH" dirty="0"/>
              <a:t>Remote Thread </a:t>
            </a:r>
            <a:r>
              <a:rPr lang="de-CH" dirty="0" err="1"/>
              <a:t>Creation</a:t>
            </a:r>
            <a:r>
              <a:rPr lang="de-CH" dirty="0"/>
              <a:t>: Es wird im Zielprozess (Game </a:t>
            </a:r>
            <a:r>
              <a:rPr lang="de-CH" dirty="0" err="1"/>
              <a:t>process</a:t>
            </a:r>
            <a:r>
              <a:rPr lang="de-CH" dirty="0"/>
              <a:t>) ein neuer Thread gestartet welcher dann das Laden und Ausführen unseres Codes übernimmt -&gt; Anti </a:t>
            </a:r>
            <a:r>
              <a:rPr lang="de-CH" dirty="0" err="1"/>
              <a:t>cheats</a:t>
            </a:r>
            <a:r>
              <a:rPr lang="de-CH" dirty="0"/>
              <a:t> wissen welche Threads vom Spiel selbst sind</a:t>
            </a:r>
          </a:p>
          <a:p>
            <a:endParaRPr lang="de-CH" dirty="0"/>
          </a:p>
          <a:p>
            <a:r>
              <a:rPr lang="de-CH" dirty="0"/>
              <a:t>Thread Hijacking: Ban benutzt einen bereits vorhandenen Thread des Game </a:t>
            </a:r>
            <a:r>
              <a:rPr lang="de-CH" dirty="0" err="1"/>
              <a:t>process</a:t>
            </a:r>
            <a:r>
              <a:rPr lang="de-CH" dirty="0"/>
              <a:t>, verändert den </a:t>
            </a:r>
            <a:r>
              <a:rPr lang="de-CH" dirty="0" err="1"/>
              <a:t>Instruction</a:t>
            </a:r>
            <a:r>
              <a:rPr lang="de-CH" dirty="0"/>
              <a:t> Pointer auf unseren Code, lässt ihn ausführen und übergibt nachher den IP auf die eigentliche </a:t>
            </a:r>
            <a:r>
              <a:rPr lang="de-CH" dirty="0" err="1"/>
              <a:t>Instruction</a:t>
            </a:r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10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04027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Wie verändern oder Manipulieren wir Code </a:t>
            </a:r>
            <a:r>
              <a:rPr lang="de-CH" dirty="0" err="1"/>
              <a:t>abläufe</a:t>
            </a:r>
            <a:r>
              <a:rPr lang="de-CH" dirty="0"/>
              <a:t>? Verschiedenste </a:t>
            </a:r>
            <a:r>
              <a:rPr lang="de-CH" dirty="0" err="1"/>
              <a:t>Hooking</a:t>
            </a:r>
            <a:r>
              <a:rPr lang="de-CH" dirty="0"/>
              <a:t> Varianten:</a:t>
            </a:r>
            <a:br>
              <a:rPr lang="de-CH" dirty="0"/>
            </a:br>
            <a:r>
              <a:rPr lang="de-CH" dirty="0"/>
              <a:t>Default: Inline-</a:t>
            </a:r>
            <a:r>
              <a:rPr lang="de-CH" dirty="0" err="1"/>
              <a:t>Hooking</a:t>
            </a:r>
            <a:r>
              <a:rPr lang="de-CH" dirty="0"/>
              <a:t> / </a:t>
            </a:r>
            <a:r>
              <a:rPr lang="de-CH" dirty="0" err="1"/>
              <a:t>Detouring</a:t>
            </a:r>
            <a:r>
              <a:rPr lang="de-CH" dirty="0"/>
              <a:t> (</a:t>
            </a:r>
            <a:r>
              <a:rPr lang="de-CH" dirty="0" err="1"/>
              <a:t>Hooking</a:t>
            </a:r>
            <a:r>
              <a:rPr lang="de-CH" dirty="0"/>
              <a:t> Frameworks) Siehe Beispiel</a:t>
            </a:r>
          </a:p>
          <a:p>
            <a:r>
              <a:rPr lang="de-CH" dirty="0"/>
              <a:t>V-Table: Klassen mit Virtuellen Methoden -&gt; Erst zur </a:t>
            </a:r>
            <a:r>
              <a:rPr lang="de-CH" dirty="0" err="1"/>
              <a:t>Runtime</a:t>
            </a:r>
            <a:r>
              <a:rPr lang="de-CH" dirty="0"/>
              <a:t> bekannt welche Methode wirklich aufgerufen wird. </a:t>
            </a:r>
            <a:r>
              <a:rPr lang="de-CH" dirty="0" err="1"/>
              <a:t>Vtable</a:t>
            </a:r>
            <a:r>
              <a:rPr lang="de-CH" dirty="0"/>
              <a:t> Entry ersetzen. ZB APIs wie DirectX</a:t>
            </a:r>
          </a:p>
          <a:p>
            <a:endParaRPr lang="de-CH" dirty="0"/>
          </a:p>
          <a:p>
            <a:r>
              <a:rPr lang="de-CH" dirty="0"/>
              <a:t>IAT -&gt; Import </a:t>
            </a:r>
            <a:r>
              <a:rPr lang="de-CH" dirty="0" err="1"/>
              <a:t>Address</a:t>
            </a:r>
            <a:r>
              <a:rPr lang="de-CH" dirty="0"/>
              <a:t> Table, jede PE Datei hat diese Table und zeigt auf Funktionen von Importierten DLLs -&gt; Win32 </a:t>
            </a:r>
            <a:r>
              <a:rPr lang="de-CH" dirty="0" err="1"/>
              <a:t>MessageBoxA</a:t>
            </a:r>
            <a:endParaRPr lang="de-CH" dirty="0"/>
          </a:p>
          <a:p>
            <a:endParaRPr lang="de-CH" dirty="0"/>
          </a:p>
          <a:p>
            <a:r>
              <a:rPr lang="de-CH" dirty="0"/>
              <a:t>EAT, das gleiche nur Export</a:t>
            </a:r>
          </a:p>
          <a:p>
            <a:endParaRPr lang="de-CH" dirty="0"/>
          </a:p>
          <a:p>
            <a:r>
              <a:rPr lang="de-CH" dirty="0" err="1"/>
              <a:t>Syscall-Hooking</a:t>
            </a:r>
            <a:r>
              <a:rPr lang="de-CH" dirty="0"/>
              <a:t>: Benötigt Kernel Ebene, Fängt </a:t>
            </a:r>
            <a:r>
              <a:rPr lang="de-CH" dirty="0" err="1"/>
              <a:t>Syscall</a:t>
            </a:r>
            <a:r>
              <a:rPr lang="de-CH" dirty="0"/>
              <a:t> zum </a:t>
            </a:r>
            <a:r>
              <a:rPr lang="de-CH" dirty="0" err="1"/>
              <a:t>Kernal</a:t>
            </a:r>
            <a:r>
              <a:rPr lang="de-CH" dirty="0"/>
              <a:t> ab, Von </a:t>
            </a:r>
            <a:r>
              <a:rPr lang="de-CH" dirty="0" err="1"/>
              <a:t>Acs</a:t>
            </a:r>
            <a:r>
              <a:rPr lang="de-CH" dirty="0"/>
              <a:t> um </a:t>
            </a:r>
            <a:r>
              <a:rPr lang="de-CH" dirty="0" err="1"/>
              <a:t>zb</a:t>
            </a:r>
            <a:r>
              <a:rPr lang="de-CH" dirty="0"/>
              <a:t> Thread </a:t>
            </a:r>
            <a:r>
              <a:rPr lang="de-CH" dirty="0" err="1"/>
              <a:t>Creation</a:t>
            </a:r>
            <a:r>
              <a:rPr lang="de-CH" dirty="0"/>
              <a:t> zu verhindern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11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97878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Internal, SDK, deswegen </a:t>
            </a:r>
            <a:r>
              <a:rPr lang="de-CH" dirty="0" err="1"/>
              <a:t>offsets</a:t>
            </a:r>
            <a:r>
              <a:rPr lang="de-CH" dirty="0"/>
              <a:t> optional, aber oft für diverse dinge sinnvoll,</a:t>
            </a:r>
          </a:p>
          <a:p>
            <a:endParaRPr lang="de-CH" dirty="0"/>
          </a:p>
          <a:p>
            <a:r>
              <a:rPr lang="de-CH" dirty="0"/>
              <a:t>External, separat, deswegen keine SDK </a:t>
            </a:r>
            <a:r>
              <a:rPr lang="de-CH" dirty="0" err="1"/>
              <a:t>möglichkeit</a:t>
            </a:r>
            <a:r>
              <a:rPr lang="de-CH" dirty="0"/>
              <a:t>, Offsets zwingend notwendig.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12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52093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Typische Prinzip von OS -&gt; Ringe, Kernel Ring 0.</a:t>
            </a:r>
          </a:p>
          <a:p>
            <a:r>
              <a:rPr lang="de-CH" dirty="0" err="1"/>
              <a:t>Usermode</a:t>
            </a:r>
            <a:r>
              <a:rPr lang="de-CH" dirty="0"/>
              <a:t> und Kernel Mode</a:t>
            </a:r>
          </a:p>
          <a:p>
            <a:r>
              <a:rPr lang="de-CH" dirty="0"/>
              <a:t>User Module: normaler Ausführungsmodus, Ganz klare </a:t>
            </a:r>
            <a:r>
              <a:rPr lang="de-CH" dirty="0" err="1"/>
              <a:t>einschränkungen</a:t>
            </a:r>
            <a:r>
              <a:rPr lang="de-CH" dirty="0"/>
              <a:t>, keinen direkten zugriff auf fremden adressraum, </a:t>
            </a:r>
            <a:r>
              <a:rPr lang="de-CH" dirty="0" err="1"/>
              <a:t>Syscalls</a:t>
            </a:r>
            <a:r>
              <a:rPr lang="de-CH" dirty="0"/>
              <a:t> notwendig um mit Kernel zu kommunizieren</a:t>
            </a:r>
          </a:p>
          <a:p>
            <a:r>
              <a:rPr lang="de-CH" dirty="0"/>
              <a:t>Kernel Module: eine Stufe tiefer, direkt als Treiber, Direkter Zugriff auf Hardware, volle Kontrolle über Speicherverwaltung. Absturz: Bluescreen</a:t>
            </a:r>
          </a:p>
          <a:p>
            <a:r>
              <a:rPr lang="de-CH" dirty="0"/>
              <a:t>Erzählen über Vulnerable Drivers und Zertifikaten.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42783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F0293-D0C2-48F5-B02E-4D1C8873BD3E}" type="slidenum">
              <a:rPr lang="de-CH" smtClean="0"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61218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winkliges Dreieck 10">
            <a:extLst>
              <a:ext uri="{FF2B5EF4-FFF2-40B4-BE49-F238E27FC236}">
                <a16:creationId xmlns:a16="http://schemas.microsoft.com/office/drawing/2014/main" id="{7065CC36-2741-466B-9C89-6222B14B1519}"/>
              </a:ext>
            </a:extLst>
          </p:cNvPr>
          <p:cNvSpPr/>
          <p:nvPr userDrawn="1"/>
        </p:nvSpPr>
        <p:spPr>
          <a:xfrm rot="16200000">
            <a:off x="2666999" y="-2667001"/>
            <a:ext cx="6858001" cy="1219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B142D8-5B20-433B-B738-E05973BC4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224" y="1550310"/>
            <a:ext cx="10001250" cy="2119313"/>
          </a:xfrm>
        </p:spPr>
        <p:txBody>
          <a:bodyPr anchor="b">
            <a:noAutofit/>
          </a:bodyPr>
          <a:lstStyle>
            <a:lvl1pPr algn="l">
              <a:defRPr sz="6400"/>
            </a:lvl1pPr>
          </a:lstStyle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22623FD-230B-487C-BB18-8D3DBF849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224" y="3787827"/>
            <a:ext cx="4867275" cy="5143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CH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47C4166-4DD9-4DCD-8520-EA991F8DEA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7150" y="5654101"/>
            <a:ext cx="2269045" cy="709076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B78C75-CA31-41AE-AEDE-620AE0B6A6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6955077"/>
            <a:ext cx="616744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13B92385-527C-40CC-B266-16F7DD931DCB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78645A-6FBA-4B29-B3DA-BD73CBACD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6955077"/>
            <a:ext cx="304800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0A3F16-FDB8-4953-A58C-2B60646B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6955077"/>
            <a:ext cx="41527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6" name="Bildplatzhalter 14">
            <a:extLst>
              <a:ext uri="{FF2B5EF4-FFF2-40B4-BE49-F238E27FC236}">
                <a16:creationId xmlns:a16="http://schemas.microsoft.com/office/drawing/2014/main" id="{E85B6D62-3D59-4050-A6AB-CB0EDD84592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07980" y="5650952"/>
            <a:ext cx="2264283" cy="709077"/>
          </a:xfrm>
        </p:spPr>
        <p:txBody>
          <a:bodyPr anchor="ctr"/>
          <a:lstStyle>
            <a:lvl1pPr marL="12600" indent="0" algn="ctr">
              <a:buNone/>
              <a:defRPr sz="1600"/>
            </a:lvl1pPr>
          </a:lstStyle>
          <a:p>
            <a:r>
              <a:rPr lang="de-CH" dirty="0"/>
              <a:t>Kunde Logo</a:t>
            </a:r>
          </a:p>
        </p:txBody>
      </p:sp>
      <p:sp>
        <p:nvSpPr>
          <p:cNvPr id="18" name="Textplatzhalter 18">
            <a:extLst>
              <a:ext uri="{FF2B5EF4-FFF2-40B4-BE49-F238E27FC236}">
                <a16:creationId xmlns:a16="http://schemas.microsoft.com/office/drawing/2014/main" id="{C7A064C0-5FDB-46D8-A0B6-B95B69ED3C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7224" y="4657040"/>
            <a:ext cx="3213100" cy="310960"/>
          </a:xfrm>
        </p:spPr>
        <p:txBody>
          <a:bodyPr/>
          <a:lstStyle>
            <a:lvl1pPr marL="12600" indent="0" algn="l">
              <a:spcAft>
                <a:spcPts val="0"/>
              </a:spcAft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Name Kunde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B5733BD7-D125-4495-8059-C97A8F84C3E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7224" y="4968000"/>
            <a:ext cx="3213100" cy="310960"/>
          </a:xfrm>
        </p:spPr>
        <p:txBody>
          <a:bodyPr/>
          <a:lstStyle>
            <a:lvl1pPr marL="12600" indent="0" algn="l">
              <a:spcAft>
                <a:spcPts val="0"/>
              </a:spcAft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Name Präsentator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0975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winkliges Dreieck 10">
            <a:extLst>
              <a:ext uri="{FF2B5EF4-FFF2-40B4-BE49-F238E27FC236}">
                <a16:creationId xmlns:a16="http://schemas.microsoft.com/office/drawing/2014/main" id="{7065CC36-2741-466B-9C89-6222B14B1519}"/>
              </a:ext>
            </a:extLst>
          </p:cNvPr>
          <p:cNvSpPr/>
          <p:nvPr userDrawn="1"/>
        </p:nvSpPr>
        <p:spPr>
          <a:xfrm rot="16200000">
            <a:off x="2666999" y="-2667001"/>
            <a:ext cx="6858001" cy="12192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B142D8-5B20-433B-B738-E05973BC46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765" y="1288730"/>
            <a:ext cx="10952668" cy="2627953"/>
          </a:xfrm>
        </p:spPr>
        <p:txBody>
          <a:bodyPr anchor="b">
            <a:no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22623FD-230B-487C-BB18-8D3DBF849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7980" y="4042488"/>
            <a:ext cx="6148215" cy="5143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CH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47C4166-4DD9-4DCD-8520-EA991F8DEA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87150" y="5654101"/>
            <a:ext cx="2269045" cy="709076"/>
          </a:xfrm>
          <a:prstGeom prst="rect">
            <a:avLst/>
          </a:prstGeom>
        </p:spPr>
      </p:pic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CA178C-2C73-463F-9F14-7C3AB8FE20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7004480"/>
            <a:ext cx="616744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02F3F315-D3D3-4A1B-B5B7-3F9F2EEB8967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89A5E0-235E-4419-93EC-76D7D2DA7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7004480"/>
            <a:ext cx="304800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B4CD4E-8DD8-480D-BACB-090CB38CC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7004480"/>
            <a:ext cx="41527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67511C49-2DA5-4196-B298-6116D11DD2B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307980" y="5650952"/>
            <a:ext cx="2264283" cy="709077"/>
          </a:xfrm>
        </p:spPr>
        <p:txBody>
          <a:bodyPr anchor="ctr"/>
          <a:lstStyle>
            <a:lvl1pPr marL="12600" indent="0" algn="ctr">
              <a:buNone/>
              <a:defRPr sz="1600"/>
            </a:lvl1pPr>
          </a:lstStyle>
          <a:p>
            <a:r>
              <a:rPr lang="de-CH" dirty="0"/>
              <a:t>Kunde Logo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2C9B3BE1-3615-47F1-98F2-B1DB8BE477D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38333" y="4682644"/>
            <a:ext cx="3213100" cy="310960"/>
          </a:xfrm>
        </p:spPr>
        <p:txBody>
          <a:bodyPr/>
          <a:lstStyle>
            <a:lvl1pPr marL="12600" indent="0" algn="r">
              <a:spcAft>
                <a:spcPts val="0"/>
              </a:spcAft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Name Kunde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398ADF0A-D833-4239-9CE7-BB66AA494AF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38333" y="4993604"/>
            <a:ext cx="3213100" cy="310960"/>
          </a:xfrm>
        </p:spPr>
        <p:txBody>
          <a:bodyPr/>
          <a:lstStyle>
            <a:lvl1pPr marL="12600" indent="0" algn="r">
              <a:spcAft>
                <a:spcPts val="0"/>
              </a:spcAft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de-DE" dirty="0"/>
              <a:t>Name Präsentator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303466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BCFD17-B4B7-4718-A0B2-C6A29F34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306F30-4A06-4848-889C-2B49A0310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B986DC-E75B-4532-9AAA-D0541196C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9D22D5-1327-4CC6-BC04-BBBA842D5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064667C-5F85-4F72-9F6B-BFF00F7DBD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2461" y="1412875"/>
            <a:ext cx="11230114" cy="4752975"/>
          </a:xfrm>
        </p:spPr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93203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FA376F-3B67-4495-9024-BFB364999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A6E583-214B-4790-B49E-75E172B9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9B38C-007B-45EE-90E4-22D1B8987C2C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3B32E68-A4A4-42C2-9929-68BE5DB8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71F9D4-799C-4023-A650-6ADDB366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AEE37E4F-CE4E-4777-9C17-53E5210C7D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425" y="1412875"/>
            <a:ext cx="5508625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A818BD93-1DDD-412D-A871-6BC5B00BBC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03950" y="1412875"/>
            <a:ext cx="5508625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65075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a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A6E583-214B-4790-B49E-75E172B9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36BD-1E63-4954-8A85-B5AEB71B603D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3B32E68-A4A4-42C2-9929-68BE5DB8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71F9D4-799C-4023-A650-6ADDB366A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AEE37E4F-CE4E-4777-9C17-53E5210C7D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425" y="1412875"/>
            <a:ext cx="5508625" cy="47529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FE38E5F9-3C47-4C60-A478-07858D3216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03950" y="0"/>
            <a:ext cx="5988050" cy="2857500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8081B9A2-AD70-49AB-A4A7-2A971C6A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1" y="346633"/>
            <a:ext cx="5505589" cy="7676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C2034ECB-CC4B-4DF9-92E2-441CC1DFDD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3950" y="2857500"/>
            <a:ext cx="5988050" cy="3308350"/>
          </a:xfrm>
          <a:solidFill>
            <a:schemeClr val="bg2"/>
          </a:solidFill>
        </p:spPr>
        <p:txBody>
          <a:bodyPr tIns="144000" rIns="504000"/>
          <a:lstStyle>
            <a:lvl1pPr marL="180975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0" name="Textplatzhalter 13">
            <a:extLst>
              <a:ext uri="{FF2B5EF4-FFF2-40B4-BE49-F238E27FC236}">
                <a16:creationId xmlns:a16="http://schemas.microsoft.com/office/drawing/2014/main" id="{CF257D9F-DBE1-45FA-9321-FE144F0B96B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3950" y="1669259"/>
            <a:ext cx="5988050" cy="1188241"/>
          </a:xfrm>
          <a:solidFill>
            <a:srgbClr val="F0EBE7">
              <a:alpha val="64000"/>
            </a:srgbClr>
          </a:solidFill>
        </p:spPr>
        <p:txBody>
          <a:bodyPr tIns="144000" rIns="504000"/>
          <a:lstStyle>
            <a:lvl1pPr marL="180975" indent="0" algn="r">
              <a:buNone/>
              <a:defRPr sz="1500"/>
            </a:lvl1pPr>
            <a:lvl2pPr algn="r">
              <a:defRPr sz="1500"/>
            </a:lvl2pPr>
            <a:lvl3pPr algn="r">
              <a:defRPr sz="1500"/>
            </a:lvl3pPr>
            <a:lvl4pPr algn="r">
              <a:defRPr sz="1500"/>
            </a:lvl4pPr>
            <a:lvl5pPr algn="r">
              <a:defRPr sz="1500"/>
            </a:lvl5pPr>
          </a:lstStyle>
          <a:p>
            <a:pPr lvl="0"/>
            <a:r>
              <a:rPr lang="de-DE" dirty="0"/>
              <a:t>Kundenlogo einfügen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7127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auf 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ABBDD300-DC12-479E-9818-50903541FFF9}"/>
              </a:ext>
            </a:extLst>
          </p:cNvPr>
          <p:cNvSpPr/>
          <p:nvPr userDrawn="1"/>
        </p:nvSpPr>
        <p:spPr>
          <a:xfrm>
            <a:off x="5264678" y="-2030"/>
            <a:ext cx="6927322" cy="6858000"/>
          </a:xfrm>
          <a:custGeom>
            <a:avLst/>
            <a:gdLst>
              <a:gd name="connsiteX0" fmla="*/ 2303368 w 6927322"/>
              <a:gd name="connsiteY0" fmla="*/ 0 h 6858000"/>
              <a:gd name="connsiteX1" fmla="*/ 6927322 w 6927322"/>
              <a:gd name="connsiteY1" fmla="*/ 0 h 6858000"/>
              <a:gd name="connsiteX2" fmla="*/ 6927322 w 6927322"/>
              <a:gd name="connsiteY2" fmla="*/ 6858000 h 6858000"/>
              <a:gd name="connsiteX3" fmla="*/ 0 w 69273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322" h="6858000">
                <a:moveTo>
                  <a:pt x="2303368" y="0"/>
                </a:moveTo>
                <a:lnTo>
                  <a:pt x="6927322" y="0"/>
                </a:lnTo>
                <a:lnTo>
                  <a:pt x="692732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7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8FAAB2D-A293-4D3D-9F4E-0FAB456D12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6935274"/>
            <a:ext cx="616744" cy="45719"/>
          </a:xfrm>
        </p:spPr>
        <p:txBody>
          <a:bodyPr/>
          <a:lstStyle>
            <a:lvl1pPr>
              <a:defRPr sz="100"/>
            </a:lvl1pPr>
          </a:lstStyle>
          <a:p>
            <a:fld id="{63AF56FE-CFE6-4C00-8A77-925D445A716B}" type="datetime1">
              <a:rPr lang="de-CH" smtClean="0"/>
              <a:pPr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0A0AA6-4DD3-4FF1-BDB2-8DCCC221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6935274"/>
            <a:ext cx="3048000" cy="45719"/>
          </a:xfrm>
        </p:spPr>
        <p:txBody>
          <a:bodyPr/>
          <a:lstStyle>
            <a:lvl1pPr>
              <a:defRPr sz="100"/>
            </a:lvl1pPr>
          </a:lstStyle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690C60-FE02-43F5-B09D-31F22CBB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6935274"/>
            <a:ext cx="415270" cy="45719"/>
          </a:xfrm>
        </p:spPr>
        <p:txBody>
          <a:bodyPr/>
          <a:lstStyle>
            <a:lvl1pPr>
              <a:defRPr sz="100"/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54CBDDC4-4608-4AB9-B32C-6550A8EB94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509163" y="6232744"/>
            <a:ext cx="1213732" cy="379291"/>
          </a:xfrm>
          <a:prstGeom prst="rect">
            <a:avLst/>
          </a:prstGeom>
        </p:spPr>
      </p:pic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6F026F08-DDB0-4F46-8B85-304325AD77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2849" y="346075"/>
            <a:ext cx="4086552" cy="5819775"/>
          </a:xfrm>
        </p:spPr>
        <p:txBody>
          <a:bodyPr/>
          <a:lstStyle>
            <a:lvl1pPr>
              <a:spcAft>
                <a:spcPts val="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  <a:lvl5pPr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7E1B35D-2558-4834-BED2-DCB957EFA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1" y="346633"/>
            <a:ext cx="7005267" cy="7676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8817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4335EF-45ED-4E9C-9C66-FA632E3C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8FAAB2D-A293-4D3D-9F4E-0FAB456D1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87B16-9A85-473C-A221-BC23D264215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0A0AA6-4DD3-4FF1-BDB2-8DCCC221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7690C60-FE02-43F5-B09D-31F22CBBD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2610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Kapiteltrenner ein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winkliges Dreieck 7">
            <a:extLst>
              <a:ext uri="{FF2B5EF4-FFF2-40B4-BE49-F238E27FC236}">
                <a16:creationId xmlns:a16="http://schemas.microsoft.com/office/drawing/2014/main" id="{995D80FD-F411-45F3-9A3C-DBE31E4A3026}"/>
              </a:ext>
            </a:extLst>
          </p:cNvPr>
          <p:cNvSpPr/>
          <p:nvPr userDrawn="1"/>
        </p:nvSpPr>
        <p:spPr>
          <a:xfrm rot="16200000">
            <a:off x="7169568" y="1835567"/>
            <a:ext cx="6858001" cy="3186864"/>
          </a:xfrm>
          <a:prstGeom prst="rtTriangle">
            <a:avLst/>
          </a:prstGeom>
          <a:solidFill>
            <a:srgbClr val="FB93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9" name="Rechtwinkliges Dreieck 8">
            <a:extLst>
              <a:ext uri="{FF2B5EF4-FFF2-40B4-BE49-F238E27FC236}">
                <a16:creationId xmlns:a16="http://schemas.microsoft.com/office/drawing/2014/main" id="{89FCD957-73FB-490D-B14D-2ACB444EA971}"/>
              </a:ext>
            </a:extLst>
          </p:cNvPr>
          <p:cNvSpPr/>
          <p:nvPr userDrawn="1"/>
        </p:nvSpPr>
        <p:spPr>
          <a:xfrm rot="5400000">
            <a:off x="5099397" y="-5102440"/>
            <a:ext cx="1990163" cy="12195043"/>
          </a:xfrm>
          <a:prstGeom prst="rtTriangle">
            <a:avLst/>
          </a:prstGeom>
          <a:solidFill>
            <a:srgbClr val="E8E3D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rgbClr val="F7EACB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4335EF-45ED-4E9C-9C66-FA632E3C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6FC9CD5-3DBA-4FE0-898F-7EF2D6D35A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2681" y="5844893"/>
            <a:ext cx="1640307" cy="512596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A4E6CF0-463D-4E23-8B3C-1F9C904727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7080680"/>
            <a:ext cx="616744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D2150144-1542-4C4D-B8A7-9EB124A46CDF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3CAAD4A-BAEE-478D-B516-024F017E2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7080680"/>
            <a:ext cx="304800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3F340B4-06B7-4D34-A0B2-728AE1F5E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7080680"/>
            <a:ext cx="41527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22862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Kapiteltrenner zwei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>
            <a:extLst>
              <a:ext uri="{FF2B5EF4-FFF2-40B4-BE49-F238E27FC236}">
                <a16:creationId xmlns:a16="http://schemas.microsoft.com/office/drawing/2014/main" id="{7991B175-9C0A-465B-B93B-876C2C073404}"/>
              </a:ext>
            </a:extLst>
          </p:cNvPr>
          <p:cNvSpPr/>
          <p:nvPr userDrawn="1"/>
        </p:nvSpPr>
        <p:spPr>
          <a:xfrm rot="16200000">
            <a:off x="5207715" y="-119633"/>
            <a:ext cx="1760219" cy="12195043"/>
          </a:xfrm>
          <a:prstGeom prst="rtTriangle">
            <a:avLst/>
          </a:prstGeom>
          <a:solidFill>
            <a:srgbClr val="FB93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2" name="Rechtwinkliges Dreieck 11">
            <a:extLst>
              <a:ext uri="{FF2B5EF4-FFF2-40B4-BE49-F238E27FC236}">
                <a16:creationId xmlns:a16="http://schemas.microsoft.com/office/drawing/2014/main" id="{85350120-3C6B-488A-83C5-ADD34EF8DDDD}"/>
              </a:ext>
            </a:extLst>
          </p:cNvPr>
          <p:cNvSpPr/>
          <p:nvPr userDrawn="1"/>
        </p:nvSpPr>
        <p:spPr>
          <a:xfrm rot="5400000">
            <a:off x="4314726" y="-4311116"/>
            <a:ext cx="3566162" cy="12188390"/>
          </a:xfrm>
          <a:prstGeom prst="rtTriangle">
            <a:avLst/>
          </a:prstGeom>
          <a:solidFill>
            <a:srgbClr val="E8E3D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rgbClr val="F7EACB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4335EF-45ED-4E9C-9C66-FA632E3C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6FC9CD5-3DBA-4FE0-898F-7EF2D6D35A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2681" y="5844893"/>
            <a:ext cx="1640307" cy="512596"/>
          </a:xfrm>
          <a:prstGeom prst="rect">
            <a:avLst/>
          </a:prstGeom>
        </p:spPr>
      </p:pic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38062C0-C0C1-478A-8575-A2ABE76049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3451" y="6966380"/>
            <a:ext cx="616744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AD878A6-E485-4236-9818-2FDED6E07802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91089AD-D883-42FB-977B-0721542BC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85915" y="6966380"/>
            <a:ext cx="304800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B8590C-B2F2-4445-9BD4-538A0379B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2461" y="6966380"/>
            <a:ext cx="415270" cy="15389"/>
          </a:xfrm>
        </p:spPr>
        <p:txBody>
          <a:bodyPr>
            <a:spAutoFit/>
          </a:bodyPr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32675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CEA4083-8F38-458A-BFB8-63B503424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5FDC0-1EAD-4F98-9124-E8B6874A9FE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1FFBA5D-D43B-4EF2-BE8A-3EA703930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D60F74-B461-4896-B30A-524182C8A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‹Nr.›</a:t>
            </a:fld>
            <a:endParaRPr lang="de-CH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3946068-6FFF-4A16-9FC9-53EA41E1C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1199475"/>
            <a:ext cx="11134629" cy="3521937"/>
          </a:xfrm>
        </p:spPr>
        <p:txBody>
          <a:bodyPr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6" name="Rechtwinkliges Dreieck 5">
            <a:extLst>
              <a:ext uri="{FF2B5EF4-FFF2-40B4-BE49-F238E27FC236}">
                <a16:creationId xmlns:a16="http://schemas.microsoft.com/office/drawing/2014/main" id="{F3441331-E405-4F23-BC8E-58F0C98E357A}"/>
              </a:ext>
            </a:extLst>
          </p:cNvPr>
          <p:cNvSpPr/>
          <p:nvPr userDrawn="1"/>
        </p:nvSpPr>
        <p:spPr>
          <a:xfrm rot="5400000">
            <a:off x="834408" y="-834408"/>
            <a:ext cx="920376" cy="2589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2391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1E2B7DFD-A86C-4E70-8523-5C51C2182A5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6732680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3" imgW="306" imgH="306" progId="TCLayout.ActiveDocument.1">
                  <p:embed/>
                </p:oleObj>
              </mc:Choice>
              <mc:Fallback>
                <p:oleObj name="think-cell Folie" r:id="rId13" imgW="306" imgH="30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1E2B7DFD-A86C-4E70-8523-5C51C2182A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winkliges Dreieck 7">
            <a:extLst>
              <a:ext uri="{FF2B5EF4-FFF2-40B4-BE49-F238E27FC236}">
                <a16:creationId xmlns:a16="http://schemas.microsoft.com/office/drawing/2014/main" id="{ACD65837-A056-422C-B8B1-38FFDD4DE81B}"/>
              </a:ext>
            </a:extLst>
          </p:cNvPr>
          <p:cNvSpPr/>
          <p:nvPr userDrawn="1"/>
        </p:nvSpPr>
        <p:spPr>
          <a:xfrm rot="5400000">
            <a:off x="834408" y="-834408"/>
            <a:ext cx="920376" cy="258919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DD4019C-FA41-4DCB-805B-361EDF756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61" y="346633"/>
            <a:ext cx="11230114" cy="7676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2891B6-CDC1-4079-B1F7-551FF564F3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3451" y="6359712"/>
            <a:ext cx="61674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5DF540C-54EF-47BE-96A9-A6A163DDA8A6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7D9386-153D-4EF1-8E11-ED5F62D44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5915" y="6359712"/>
            <a:ext cx="3048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1">
                <a:solidFill>
                  <a:schemeClr val="accent1"/>
                </a:solidFill>
              </a:defRPr>
            </a:lvl1pPr>
          </a:lstStyle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FED3B5-429C-4615-9F3E-01C199CD65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2461" y="6359712"/>
            <a:ext cx="41527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 b="0">
                <a:solidFill>
                  <a:schemeClr val="tx1"/>
                </a:solidFill>
              </a:defRPr>
            </a:lvl1pPr>
          </a:lstStyle>
          <a:p>
            <a:fld id="{CE7E00E2-F08D-429A-AD9B-1ECBEC02F4DB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94FCDF7-C30B-41CC-84D8-F088F4A230D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509163" y="6232744"/>
            <a:ext cx="1213732" cy="379291"/>
          </a:xfrm>
          <a:prstGeom prst="rect">
            <a:avLst/>
          </a:prstGeom>
        </p:spPr>
      </p:pic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550445BB-B4A0-4D52-8CFF-52C0C8209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2461" y="1412875"/>
            <a:ext cx="11230114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  <a:p>
            <a:pPr lvl="5"/>
            <a:r>
              <a:rPr lang="de-CH" dirty="0"/>
              <a:t>Sechste Ebene</a:t>
            </a:r>
          </a:p>
          <a:p>
            <a:pPr lvl="6"/>
            <a:r>
              <a:rPr lang="de-CH" dirty="0"/>
              <a:t>Siebte Ebene</a:t>
            </a:r>
          </a:p>
          <a:p>
            <a:pPr lvl="7"/>
            <a:r>
              <a:rPr lang="de-CH" dirty="0"/>
              <a:t>Achte Ebene</a:t>
            </a:r>
          </a:p>
          <a:p>
            <a:pPr lvl="8"/>
            <a:r>
              <a:rPr lang="de-CH" dirty="0"/>
              <a:t>Neunte Ebene</a:t>
            </a:r>
          </a:p>
        </p:txBody>
      </p:sp>
    </p:spTree>
    <p:extLst>
      <p:ext uri="{BB962C8B-B14F-4D97-AF65-F5344CB8AC3E}">
        <p14:creationId xmlns:p14="http://schemas.microsoft.com/office/powerpoint/2010/main" val="3467834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129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151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1728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194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884">
          <p15:clr>
            <a:srgbClr val="F26B43"/>
          </p15:clr>
        </p15:guide>
        <p15:guide id="2" pos="7378">
          <p15:clr>
            <a:srgbClr val="F26B43"/>
          </p15:clr>
        </p15:guide>
        <p15:guide id="3" pos="302">
          <p15:clr>
            <a:srgbClr val="F26B43"/>
          </p15:clr>
        </p15:guide>
        <p15:guide id="4" orient="horz" pos="890">
          <p15:clr>
            <a:srgbClr val="F26B43"/>
          </p15:clr>
        </p15:guide>
        <p15:guide id="5" pos="3840">
          <p15:clr>
            <a:srgbClr val="F26B43"/>
          </p15:clr>
        </p15:guide>
        <p15:guide id="6" pos="3772">
          <p15:clr>
            <a:srgbClr val="F26B43"/>
          </p15:clr>
        </p15:guide>
        <p15:guide id="7" pos="39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9A9F5-B740-4CFE-8482-25E5CD3C933A}"/>
              </a:ext>
            </a:extLst>
          </p:cNvPr>
          <p:cNvSpPr>
            <a:spLocks noGrp="1"/>
          </p:cNvSpPr>
          <p:nvPr>
            <p:ph type="ctrTitle"/>
          </p:nvPr>
        </p:nvSpPr>
        <p:spPr bwMode="gray"/>
        <p:txBody>
          <a:bodyPr/>
          <a:lstStyle/>
          <a:p>
            <a:r>
              <a:rPr lang="de-DE" dirty="0"/>
              <a:t>Reverse Engineering für Highscores</a:t>
            </a:r>
            <a:endParaRPr lang="de-CH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347430-9E8B-4C1E-B8F8-A00181928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A8087F-49AC-4C04-AE05-1BAECA072201}" type="datetime1">
              <a:rPr kumimoji="0" lang="de-CH" sz="1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05.09.2025</a:t>
            </a:fld>
            <a:endParaRPr kumimoji="0" lang="de-CH" sz="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FF0396D-7695-4B9A-A2B8-D7A843D02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 KNOW HOW.</a:t>
            </a:r>
            <a:endParaRPr kumimoji="0" lang="de-CH" sz="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D7360F-93F4-40CB-97FE-20F2015E6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7E00E2-F08D-429A-AD9B-1ECBEC02F4DB}" type="slidenum">
              <a:rPr kumimoji="0" lang="de-CH" sz="1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CH" sz="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6557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Übersicht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2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Warum hackt man Spiele?</a:t>
            </a:r>
          </a:p>
          <a:p>
            <a:r>
              <a:rPr lang="de-CH" dirty="0"/>
              <a:t>1980er – Die Ursprünge</a:t>
            </a:r>
          </a:p>
          <a:p>
            <a:r>
              <a:rPr lang="de-CH" dirty="0"/>
              <a:t>1990er Cheaten wird Mainstream</a:t>
            </a:r>
          </a:p>
          <a:p>
            <a:r>
              <a:rPr lang="de-CH" dirty="0"/>
              <a:t>2000er – Heute: Reverse Engineerung</a:t>
            </a:r>
          </a:p>
          <a:p>
            <a:r>
              <a:rPr lang="de-CH" dirty="0"/>
              <a:t>Gesellschaftliche Perspektive</a:t>
            </a:r>
          </a:p>
          <a:p>
            <a:r>
              <a:rPr lang="de-CH" dirty="0"/>
              <a:t>Fazit &amp; Ausblick auf die Zukunft</a:t>
            </a:r>
          </a:p>
        </p:txBody>
      </p:sp>
    </p:spTree>
    <p:extLst>
      <p:ext uri="{BB962C8B-B14F-4D97-AF65-F5344CB8AC3E}">
        <p14:creationId xmlns:p14="http://schemas.microsoft.com/office/powerpoint/2010/main" val="808988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Wraum hackt man Spiele?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3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Neugier: Wie funktioniert das Spiel?</a:t>
            </a:r>
          </a:p>
          <a:p>
            <a:r>
              <a:rPr lang="de-CH" dirty="0"/>
              <a:t>Kompetitiver Anreiz</a:t>
            </a:r>
          </a:p>
          <a:p>
            <a:r>
              <a:rPr lang="de-CH" dirty="0"/>
              <a:t>Unterhaltung</a:t>
            </a:r>
          </a:p>
          <a:p>
            <a:r>
              <a:rPr lang="de-CH" dirty="0"/>
              <a:t>Lernen</a:t>
            </a:r>
          </a:p>
        </p:txBody>
      </p:sp>
    </p:spTree>
    <p:extLst>
      <p:ext uri="{BB962C8B-B14F-4D97-AF65-F5344CB8AC3E}">
        <p14:creationId xmlns:p14="http://schemas.microsoft.com/office/powerpoint/2010/main" val="1908705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miga 500 – Wikipedia">
            <a:extLst>
              <a:ext uri="{FF2B5EF4-FFF2-40B4-BE49-F238E27FC236}">
                <a16:creationId xmlns:a16="http://schemas.microsoft.com/office/drawing/2014/main" id="{F7A62647-F615-AAD5-B33D-327354F42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822" y="2104886"/>
            <a:ext cx="3065178" cy="237870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1980er – Die Ursprünge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4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2461" y="1384595"/>
            <a:ext cx="10852924" cy="4752975"/>
          </a:xfrm>
        </p:spPr>
        <p:txBody>
          <a:bodyPr/>
          <a:lstStyle/>
          <a:p>
            <a:pPr lvl="1"/>
            <a:r>
              <a:rPr lang="de-CH" dirty="0"/>
              <a:t>Kleine Progamme, ohne Schutz</a:t>
            </a:r>
          </a:p>
          <a:p>
            <a:pPr lvl="1"/>
            <a:r>
              <a:rPr lang="de-CH" dirty="0"/>
              <a:t>Tastenkombinationen</a:t>
            </a:r>
          </a:p>
          <a:p>
            <a:pPr lvl="1"/>
            <a:r>
              <a:rPr lang="de-CH" dirty="0"/>
              <a:t>Hex-Editoren</a:t>
            </a:r>
          </a:p>
        </p:txBody>
      </p:sp>
      <p:pic>
        <p:nvPicPr>
          <p:cNvPr id="7" name="Picture 6" descr="Actual product image retro-bit Commodore C64 Fullsize">
            <a:extLst>
              <a:ext uri="{FF2B5EF4-FFF2-40B4-BE49-F238E27FC236}">
                <a16:creationId xmlns:a16="http://schemas.microsoft.com/office/drawing/2014/main" id="{F18EE0DF-9D1F-FF8D-C608-94CD7CFAC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0409" y="394780"/>
            <a:ext cx="2844976" cy="19796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F3F2D9-104A-9DB7-D47C-9E7667BA1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8923" y="1577802"/>
            <a:ext cx="2692869" cy="514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252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1990er – Cheaten wird Mainstream</a:t>
            </a: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5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Konsolen boomen, PCs werden leistungsfähiger</a:t>
            </a:r>
          </a:p>
          <a:p>
            <a:r>
              <a:rPr lang="de-CH" dirty="0"/>
              <a:t>Steckmodule</a:t>
            </a:r>
          </a:p>
          <a:p>
            <a:r>
              <a:rPr lang="de-CH" dirty="0"/>
              <a:t>Trainersoftware</a:t>
            </a:r>
          </a:p>
          <a:p>
            <a:r>
              <a:rPr lang="de-CH" dirty="0"/>
              <a:t>Cheaten extrem einfach</a:t>
            </a:r>
          </a:p>
          <a:p>
            <a:r>
              <a:rPr lang="de-CH" dirty="0"/>
              <a:t>«Nur» lokale Highscores</a:t>
            </a:r>
          </a:p>
        </p:txBody>
      </p:sp>
      <p:pic>
        <p:nvPicPr>
          <p:cNvPr id="7" name="Picture 6" descr="Video Game Cheat Device GameShark Returns In The Strangest Way Possible |  Den of Geek">
            <a:extLst>
              <a:ext uri="{FF2B5EF4-FFF2-40B4-BE49-F238E27FC236}">
                <a16:creationId xmlns:a16="http://schemas.microsoft.com/office/drawing/2014/main" id="{1E698D04-DA6B-374A-2B89-DEDCD248A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7195" y="667149"/>
            <a:ext cx="2384274" cy="1491452"/>
          </a:xfrm>
          <a:prstGeom prst="rect">
            <a:avLst/>
          </a:prstGeom>
        </p:spPr>
      </p:pic>
      <p:pic>
        <p:nvPicPr>
          <p:cNvPr id="8" name="Picture 7" descr="Datel Pro Action Replay for the Game Boy - Peripheral - Computing History">
            <a:extLst>
              <a:ext uri="{FF2B5EF4-FFF2-40B4-BE49-F238E27FC236}">
                <a16:creationId xmlns:a16="http://schemas.microsoft.com/office/drawing/2014/main" id="{C4C7565D-0FBC-675A-9A86-1D472654F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2513" y="2314418"/>
            <a:ext cx="2677749" cy="2384982"/>
          </a:xfrm>
          <a:prstGeom prst="rect">
            <a:avLst/>
          </a:prstGeom>
        </p:spPr>
      </p:pic>
      <p:pic>
        <p:nvPicPr>
          <p:cNvPr id="9" name="Picture 8" descr="Mafia II +1 Trainer Download | Softpedia">
            <a:extLst>
              <a:ext uri="{FF2B5EF4-FFF2-40B4-BE49-F238E27FC236}">
                <a16:creationId xmlns:a16="http://schemas.microsoft.com/office/drawing/2014/main" id="{17D81304-7508-F14D-9268-52ADA29F0D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3517" y="2158601"/>
            <a:ext cx="3579997" cy="2884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2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 2000er bis Heute</a:t>
            </a:r>
            <a:endParaRPr lang="de-CH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6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Spiele deutlich komplexer</a:t>
            </a:r>
          </a:p>
          <a:p>
            <a:r>
              <a:rPr lang="de-CH" dirty="0"/>
              <a:t>Systeme besser geschützt</a:t>
            </a:r>
          </a:p>
          <a:p>
            <a:r>
              <a:rPr lang="de-CH" dirty="0"/>
              <a:t>Verschiedenste Anti-Cheats</a:t>
            </a:r>
          </a:p>
          <a:p>
            <a:r>
              <a:rPr lang="de-CH" dirty="0"/>
              <a:t>Mehr Cheat «Typen»:</a:t>
            </a:r>
          </a:p>
          <a:p>
            <a:pPr lvl="1"/>
            <a:r>
              <a:rPr lang="de-CH" dirty="0"/>
              <a:t>Internal / External</a:t>
            </a:r>
          </a:p>
          <a:p>
            <a:pPr lvl="1"/>
            <a:r>
              <a:rPr lang="de-CH" dirty="0"/>
              <a:t>Kernel</a:t>
            </a:r>
          </a:p>
          <a:p>
            <a:pPr lvl="1"/>
            <a:r>
              <a:rPr lang="de-CH" dirty="0"/>
              <a:t>EFI</a:t>
            </a:r>
          </a:p>
          <a:p>
            <a:pPr lvl="1"/>
            <a:r>
              <a:rPr lang="de-CH" dirty="0"/>
              <a:t>DMA</a:t>
            </a:r>
          </a:p>
        </p:txBody>
      </p:sp>
    </p:spTree>
    <p:extLst>
      <p:ext uri="{BB962C8B-B14F-4D97-AF65-F5344CB8AC3E}">
        <p14:creationId xmlns:p14="http://schemas.microsoft.com/office/powerpoint/2010/main" val="1848182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Methoden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7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Reverse Engineering</a:t>
            </a:r>
          </a:p>
          <a:p>
            <a:r>
              <a:rPr lang="de-CH" dirty="0"/>
              <a:t>Memory Manipulation</a:t>
            </a:r>
          </a:p>
          <a:p>
            <a:r>
              <a:rPr lang="de-CH" dirty="0"/>
              <a:t>Code Injection</a:t>
            </a:r>
          </a:p>
          <a:p>
            <a:r>
              <a:rPr lang="de-CH" dirty="0"/>
              <a:t>Hooking</a:t>
            </a:r>
          </a:p>
          <a:p>
            <a:r>
              <a:rPr lang="de-CH" dirty="0"/>
              <a:t>Rendering Manipulation</a:t>
            </a:r>
          </a:p>
          <a:p>
            <a:r>
              <a:rPr lang="de-CH" dirty="0"/>
              <a:t>Driver Injection</a:t>
            </a:r>
          </a:p>
          <a:p>
            <a:r>
              <a:rPr lang="de-CH" dirty="0"/>
              <a:t>EFI Flashing</a:t>
            </a:r>
          </a:p>
        </p:txBody>
      </p:sp>
    </p:spTree>
    <p:extLst>
      <p:ext uri="{BB962C8B-B14F-4D97-AF65-F5344CB8AC3E}">
        <p14:creationId xmlns:p14="http://schemas.microsoft.com/office/powerpoint/2010/main" val="58220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FDE1F3-E634-462D-8A72-4C4BB1E94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Reverse Engineering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E33AFB8-9B8A-46BF-A01C-1911AB76C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EFA5-B3E7-413A-A3AF-250527989D5D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CEB9ED-ACEF-44B7-97E7-324A35449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E4ED00-7406-465D-AB2A-450FABED5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8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85B7988-DAFF-403F-8DB7-CF098F0AE3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IDA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84DD656-4561-444B-8922-0C15D7A0090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CH" dirty="0"/>
              <a:t>Ghidra</a:t>
            </a:r>
          </a:p>
        </p:txBody>
      </p:sp>
      <p:pic>
        <p:nvPicPr>
          <p:cNvPr id="8" name="Picture 7" descr="Unlocking RISC-V and ARM: Next-Level Switch Detection in IDA Pro">
            <a:extLst>
              <a:ext uri="{FF2B5EF4-FFF2-40B4-BE49-F238E27FC236}">
                <a16:creationId xmlns:a16="http://schemas.microsoft.com/office/drawing/2014/main" id="{13139F64-0387-EB3E-2282-287FF2772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683" y="1870546"/>
            <a:ext cx="5329680" cy="2733049"/>
          </a:xfrm>
          <a:prstGeom prst="rect">
            <a:avLst/>
          </a:prstGeom>
        </p:spPr>
      </p:pic>
      <p:pic>
        <p:nvPicPr>
          <p:cNvPr id="9" name="Picture 8" descr="Ghidra &amp; Cerbero: released the native interface PoC – NTCore">
            <a:extLst>
              <a:ext uri="{FF2B5EF4-FFF2-40B4-BE49-F238E27FC236}">
                <a16:creationId xmlns:a16="http://schemas.microsoft.com/office/drawing/2014/main" id="{FFB67030-6B5C-610C-BB88-F42084D13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422" y="1781067"/>
            <a:ext cx="5329680" cy="291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757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Memory Manipulation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9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Read / Write Process Memory</a:t>
            </a:r>
          </a:p>
          <a:p>
            <a:r>
              <a:rPr lang="de-CH" dirty="0"/>
              <a:t>Pointer Scanning</a:t>
            </a:r>
          </a:p>
          <a:p>
            <a:r>
              <a:rPr lang="de-CH" dirty="0"/>
              <a:t>Pattern/Signature Scanning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89AB22-7983-B5F6-44EA-6CFC1892D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08" y="3047316"/>
            <a:ext cx="11593183" cy="17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78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56DF5-AF60-B476-7BCC-9F1336E56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907341-122D-D729-3F86-69639AE3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Code Injection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068D2C8-C1F4-71FC-654E-0B054D896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314975-1047-3BCF-8F0A-B2672481E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CD1ED62-F0A9-D219-84CE-946BB2066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10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F6AD34A-EDBD-2D41-B70A-9366224C29A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 err="1"/>
              <a:t>Shellcode</a:t>
            </a:r>
            <a:r>
              <a:rPr lang="de-CH" dirty="0"/>
              <a:t> </a:t>
            </a:r>
            <a:r>
              <a:rPr lang="de-CH" dirty="0" err="1"/>
              <a:t>Injection</a:t>
            </a:r>
            <a:endParaRPr lang="de-CH" dirty="0"/>
          </a:p>
          <a:p>
            <a:r>
              <a:rPr lang="de-CH" dirty="0"/>
              <a:t>DLL-</a:t>
            </a:r>
            <a:r>
              <a:rPr lang="de-CH" dirty="0" err="1"/>
              <a:t>Injection</a:t>
            </a:r>
            <a:endParaRPr lang="de-CH" dirty="0"/>
          </a:p>
          <a:p>
            <a:r>
              <a:rPr lang="de-CH" dirty="0"/>
              <a:t>Remote Thread </a:t>
            </a:r>
            <a:r>
              <a:rPr lang="de-CH" dirty="0" err="1"/>
              <a:t>Creation</a:t>
            </a:r>
            <a:r>
              <a:rPr lang="de-CH" dirty="0"/>
              <a:t>  / Thread Hijacking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927C12-426F-3817-C019-8AF0811FD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734" y="2902443"/>
            <a:ext cx="5734531" cy="345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9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771E3-58DE-E48A-0479-9155E3A21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D6BD0B-388C-4C2F-ADFD-F66851AC1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Hooking Varianten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8AB557F-280A-BDAA-EFDC-0E7892812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0D33D50-D5A7-41A2-167C-2DE7BF570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38C404E-924A-D36E-3253-364F03E0E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11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4C8DCF3-E0AC-AB46-D82B-FD2C6EF2DD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Inline-Hooking / Detouring</a:t>
            </a:r>
          </a:p>
          <a:p>
            <a:r>
              <a:rPr lang="de-CH" dirty="0"/>
              <a:t>VTable-Hooking</a:t>
            </a:r>
          </a:p>
          <a:p>
            <a:r>
              <a:rPr lang="de-CH" dirty="0"/>
              <a:t>IAT-Hooking</a:t>
            </a:r>
          </a:p>
          <a:p>
            <a:r>
              <a:rPr lang="de-CH" dirty="0"/>
              <a:t>EAT-Hooking</a:t>
            </a:r>
          </a:p>
          <a:p>
            <a:r>
              <a:rPr lang="de-CH" dirty="0"/>
              <a:t>Syscall-Hooking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C11F4F-26F3-4938-C214-708817BDB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759" y="3525059"/>
            <a:ext cx="4334480" cy="6573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736D82-1BA4-96D5-2C41-1250A558C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730" y="4483454"/>
            <a:ext cx="8878539" cy="138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614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FDE1F3-E634-462D-8A72-4C4BB1E94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Internal / External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E33AFB8-9B8A-46BF-A01C-1911AB76C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BEFA5-B3E7-413A-A3AF-250527989D5D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BCEB9ED-ACEF-44B7-97E7-324A35449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E4ED00-7406-465D-AB2A-450FABED5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12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85B7988-DAFF-403F-8DB7-CF098F0AE35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Internal:</a:t>
            </a:r>
          </a:p>
          <a:p>
            <a:pPr lvl="1"/>
            <a:r>
              <a:rPr lang="de-CH" dirty="0"/>
              <a:t>Läuft als Teil des Spielprozesses</a:t>
            </a:r>
          </a:p>
          <a:p>
            <a:pPr lvl="1"/>
            <a:r>
              <a:rPr lang="de-CH" dirty="0"/>
              <a:t>Datenstrukturen direkt vom Spiel</a:t>
            </a:r>
          </a:p>
          <a:p>
            <a:pPr lvl="1"/>
            <a:r>
              <a:rPr lang="de-CH" dirty="0"/>
              <a:t>Offsets optional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984DD656-4561-444B-8922-0C15D7A0090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de-CH" dirty="0"/>
              <a:t>External</a:t>
            </a:r>
          </a:p>
          <a:p>
            <a:pPr lvl="1"/>
            <a:r>
              <a:rPr lang="de-CH" dirty="0"/>
              <a:t>Läuft seperat zum Spielprozess</a:t>
            </a:r>
          </a:p>
          <a:p>
            <a:pPr lvl="1"/>
            <a:r>
              <a:rPr lang="de-CH" dirty="0"/>
              <a:t>Liest Daten aus dem Speicher</a:t>
            </a:r>
          </a:p>
          <a:p>
            <a:pPr lvl="1"/>
            <a:r>
              <a:rPr lang="de-CH" dirty="0"/>
              <a:t>Kein Zugriff auf Datenstrukturen</a:t>
            </a:r>
          </a:p>
          <a:p>
            <a:pPr lvl="1"/>
            <a:r>
              <a:rPr lang="de-CH" dirty="0"/>
              <a:t>Offsets zwingend notwendig</a:t>
            </a:r>
          </a:p>
        </p:txBody>
      </p:sp>
    </p:spTree>
    <p:extLst>
      <p:ext uri="{BB962C8B-B14F-4D97-AF65-F5344CB8AC3E}">
        <p14:creationId xmlns:p14="http://schemas.microsoft.com/office/powerpoint/2010/main" val="774365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Kernel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13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Typisch: 2 Komponenten</a:t>
            </a:r>
          </a:p>
          <a:p>
            <a:pPr lvl="1"/>
            <a:r>
              <a:rPr lang="de-CH" dirty="0"/>
              <a:t>Kernel Module</a:t>
            </a:r>
          </a:p>
          <a:p>
            <a:pPr lvl="1"/>
            <a:r>
              <a:rPr lang="de-CH" dirty="0"/>
              <a:t>Usermode Module</a:t>
            </a:r>
          </a:p>
          <a:p>
            <a:r>
              <a:rPr lang="de-CH" dirty="0"/>
              <a:t>Keine OS-Sicherheitskontrolle</a:t>
            </a:r>
          </a:p>
          <a:p>
            <a:r>
              <a:rPr lang="de-CH" dirty="0" err="1"/>
              <a:t>Syscall</a:t>
            </a:r>
            <a:r>
              <a:rPr lang="de-CH" dirty="0"/>
              <a:t> Hooks</a:t>
            </a:r>
          </a:p>
          <a:p>
            <a:r>
              <a:rPr lang="de-CH" dirty="0"/>
              <a:t>Deutlich Komplexer</a:t>
            </a:r>
          </a:p>
        </p:txBody>
      </p:sp>
    </p:spTree>
    <p:extLst>
      <p:ext uri="{BB962C8B-B14F-4D97-AF65-F5344CB8AC3E}">
        <p14:creationId xmlns:p14="http://schemas.microsoft.com/office/powerpoint/2010/main" val="1562645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ODLIKE GBOX 4K HDMI/DP Fuser - 8 Resolutions - Integrated KMbox B+ -  Display Combiner - HDMI Synthesizer - DMA Fuser - Plug and Play :  Amazon.ca: Electronics">
            <a:extLst>
              <a:ext uri="{FF2B5EF4-FFF2-40B4-BE49-F238E27FC236}">
                <a16:creationId xmlns:a16="http://schemas.microsoft.com/office/drawing/2014/main" id="{76CFF37D-96DF-706D-52F8-660EEA8BD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550" y="3327400"/>
            <a:ext cx="2838450" cy="28384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DMA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14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Teuer (Hardware + Firmware)</a:t>
            </a:r>
          </a:p>
          <a:p>
            <a:r>
              <a:rPr lang="de-CH" dirty="0"/>
              <a:t>Zweiter PC nötig</a:t>
            </a:r>
          </a:p>
          <a:p>
            <a:r>
              <a:rPr lang="de-CH" dirty="0"/>
              <a:t>HDMI / DP Fusing</a:t>
            </a:r>
          </a:p>
          <a:p>
            <a:r>
              <a:rPr lang="de-CH" dirty="0"/>
              <a:t>(Custom) Firmware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6FF5D1-AB57-D2CF-34CE-51AC929FEC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327400"/>
            <a:ext cx="3292242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548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0FD53-1686-6D77-C3E5-E71C54CD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EFI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38273E-2194-47EF-E950-E1EA0FFAB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D6FC49-AA99-0B8C-41B7-D814681C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85FD4C-C20F-C593-2A03-BB747BADB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15</a:t>
            </a:fld>
            <a:endParaRPr lang="de-CH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9880C0-824A-8758-5DCC-5D352C98181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Noch </a:t>
            </a:r>
            <a:r>
              <a:rPr lang="en-US" dirty="0" err="1"/>
              <a:t>teurer</a:t>
            </a:r>
            <a:r>
              <a:rPr lang="en-US" dirty="0"/>
              <a:t> und </a:t>
            </a:r>
            <a:r>
              <a:rPr lang="en-US" dirty="0" err="1"/>
              <a:t>komplexer</a:t>
            </a:r>
            <a:endParaRPr lang="en-US" dirty="0"/>
          </a:p>
          <a:p>
            <a:r>
              <a:rPr lang="en-US" dirty="0"/>
              <a:t>UEFI-Treiber / Bootloader-</a:t>
            </a:r>
            <a:r>
              <a:rPr lang="en-US" dirty="0" err="1"/>
              <a:t>Komponenten</a:t>
            </a:r>
            <a:endParaRPr lang="en-US" dirty="0"/>
          </a:p>
          <a:p>
            <a:r>
              <a:rPr lang="en-US" dirty="0"/>
              <a:t>Schwerer </a:t>
            </a:r>
            <a:r>
              <a:rPr lang="en-US" dirty="0" err="1"/>
              <a:t>wieder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 </a:t>
            </a:r>
            <a:r>
              <a:rPr lang="en-US" dirty="0" err="1"/>
              <a:t>entfernen</a:t>
            </a:r>
            <a:endParaRPr lang="en-US" dirty="0"/>
          </a:p>
          <a:p>
            <a:r>
              <a:rPr lang="en-US" dirty="0" err="1"/>
              <a:t>Gefährlich</a:t>
            </a:r>
            <a:r>
              <a:rPr lang="en-US" dirty="0"/>
              <a:t> -&gt; Bricking</a:t>
            </a:r>
          </a:p>
          <a:p>
            <a:r>
              <a:rPr lang="en-US" dirty="0" err="1"/>
              <a:t>Zurzeit</a:t>
            </a:r>
            <a:r>
              <a:rPr lang="en-US" dirty="0"/>
              <a:t> </a:t>
            </a:r>
            <a:r>
              <a:rPr lang="en-US" dirty="0" err="1"/>
              <a:t>noch</a:t>
            </a:r>
            <a:r>
              <a:rPr lang="en-US" dirty="0"/>
              <a:t> </a:t>
            </a:r>
            <a:r>
              <a:rPr lang="en-US" dirty="0" err="1"/>
              <a:t>sehr</a:t>
            </a:r>
            <a:r>
              <a:rPr lang="en-US" dirty="0"/>
              <a:t> </a:t>
            </a:r>
            <a:r>
              <a:rPr lang="en-US" dirty="0" err="1"/>
              <a:t>selten</a:t>
            </a:r>
            <a:endParaRPr lang="en-US" dirty="0"/>
          </a:p>
          <a:p>
            <a:r>
              <a:rPr lang="en-US" dirty="0"/>
              <a:t>Secure Boot?</a:t>
            </a:r>
          </a:p>
        </p:txBody>
      </p:sp>
    </p:spTree>
    <p:extLst>
      <p:ext uri="{BB962C8B-B14F-4D97-AF65-F5344CB8AC3E}">
        <p14:creationId xmlns:p14="http://schemas.microsoft.com/office/powerpoint/2010/main" val="833603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Gesellschaftliche Perspektive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16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Früher eher unschuldig -&gt; Singleplayer</a:t>
            </a:r>
          </a:p>
          <a:p>
            <a:r>
              <a:rPr lang="de-CH" dirty="0"/>
              <a:t>Heute meistens «toxisch»</a:t>
            </a:r>
          </a:p>
          <a:p>
            <a:r>
              <a:rPr lang="de-CH" dirty="0"/>
              <a:t>Extremes Problem in FPS-Games</a:t>
            </a:r>
          </a:p>
          <a:p>
            <a:endParaRPr lang="de-CH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93BB48-790C-F716-AF78-46CB2129B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00" y="2992531"/>
            <a:ext cx="5461000" cy="307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941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094C33-2981-40AC-B5F4-99FA7317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Fazit &amp; Ausblick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23EB426-CAE8-404D-9C8B-8514661C9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00CB5-75CC-49D6-80C6-3A4B2A18273E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0DEA774-A654-4815-84D1-1380A084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9F0807D-3E16-4026-93BD-CC684EF4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17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A20FA2C-B599-4F9F-BDE0-AC99836CE3F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CH" dirty="0"/>
              <a:t>Kernel dicht machen</a:t>
            </a:r>
          </a:p>
          <a:p>
            <a:r>
              <a:rPr lang="de-CH" dirty="0" err="1"/>
              <a:t>Singeplayer</a:t>
            </a:r>
            <a:r>
              <a:rPr lang="de-CH" dirty="0"/>
              <a:t> oder </a:t>
            </a:r>
            <a:r>
              <a:rPr lang="de-CH" dirty="0" err="1"/>
              <a:t>H.v.H</a:t>
            </a:r>
            <a:endParaRPr lang="de-CH" dirty="0"/>
          </a:p>
          <a:p>
            <a:r>
              <a:rPr lang="de-CH" dirty="0"/>
              <a:t>Kein Ende in Sicht</a:t>
            </a:r>
          </a:p>
        </p:txBody>
      </p:sp>
    </p:spTree>
    <p:extLst>
      <p:ext uri="{BB962C8B-B14F-4D97-AF65-F5344CB8AC3E}">
        <p14:creationId xmlns:p14="http://schemas.microsoft.com/office/powerpoint/2010/main" val="3968245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A33865-5A25-3619-0483-99AD307C1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1B72B95-20F1-7344-C6C7-145281B8B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48EE6-A3E6-4A03-A192-9835A571E874}" type="datetime1">
              <a:rPr lang="de-CH" smtClean="0"/>
              <a:t>05.09.2025</a:t>
            </a:fld>
            <a:endParaRPr lang="de-CH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5FBB2F-5D26-AAE7-A817-9B6AC7F47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WE KNOW HOW.</a:t>
            </a:r>
            <a:endParaRPr lang="de-CH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066C0F4-8AFE-C853-F7A8-F2ECF1F84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E00E2-F08D-429A-AD9B-1ECBEC02F4DB}" type="slidenum">
              <a:rPr lang="de-CH" smtClean="0"/>
              <a:t>18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C203CAE-21DE-C760-CF9E-15209D8C43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12600" indent="0" algn="ctr">
              <a:buNone/>
            </a:pPr>
            <a:r>
              <a:rPr lang="de-CH" sz="8800" b="1" dirty="0"/>
              <a:t>Danke!</a:t>
            </a:r>
          </a:p>
        </p:txBody>
      </p:sp>
    </p:spTree>
    <p:extLst>
      <p:ext uri="{BB962C8B-B14F-4D97-AF65-F5344CB8AC3E}">
        <p14:creationId xmlns:p14="http://schemas.microsoft.com/office/powerpoint/2010/main" val="41942903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oser">
  <a:themeElements>
    <a:clrScheme name="Noser Farben">
      <a:dk1>
        <a:srgbClr val="424242"/>
      </a:dk1>
      <a:lt1>
        <a:sysClr val="window" lastClr="FFFFFF"/>
      </a:lt1>
      <a:dk2>
        <a:srgbClr val="212D8C"/>
      </a:dk2>
      <a:lt2>
        <a:srgbClr val="E9E3DD"/>
      </a:lt2>
      <a:accent1>
        <a:srgbClr val="FA9400"/>
      </a:accent1>
      <a:accent2>
        <a:srgbClr val="C3DBE9"/>
      </a:accent2>
      <a:accent3>
        <a:srgbClr val="DC5401"/>
      </a:accent3>
      <a:accent4>
        <a:srgbClr val="FFE851"/>
      </a:accent4>
      <a:accent5>
        <a:srgbClr val="A22E1D"/>
      </a:accent5>
      <a:accent6>
        <a:srgbClr val="FBAA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oserEngineering_Master  -  Schreibgeschützt" id="{EA17645D-6FC9-4B26-A2DA-047EE6D560F3}" vid="{95214638-402A-4D4E-B5FF-7F9FC7DC8E47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D32C627E918B3419F3E413FB8AD2B8E" ma:contentTypeVersion="17" ma:contentTypeDescription="Ein neues Dokument erstellen." ma:contentTypeScope="" ma:versionID="4f36eec661e880be7f0c4b47d452c5d4">
  <xsd:schema xmlns:xsd="http://www.w3.org/2001/XMLSchema" xmlns:xs="http://www.w3.org/2001/XMLSchema" xmlns:p="http://schemas.microsoft.com/office/2006/metadata/properties" xmlns:ns2="7052a6c1-2dbf-49e9-b6e1-6fe4487af028" xmlns:ns3="d8f140f0-05e7-48e3-ba8b-dcc0ff83b3dd" targetNamespace="http://schemas.microsoft.com/office/2006/metadata/properties" ma:root="true" ma:fieldsID="977f8901c49f0e2226a55753e99c574c" ns2:_="" ns3:_="">
    <xsd:import namespace="7052a6c1-2dbf-49e9-b6e1-6fe4487af028"/>
    <xsd:import namespace="d8f140f0-05e7-48e3-ba8b-dcc0ff83b3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52a6c1-2dbf-49e9-b6e1-6fe4487af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69fc39bc-bd50-41c4-b87f-27768f6e62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f140f0-05e7-48e3-ba8b-dcc0ff83b3d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1595bba-4801-479d-b95c-65d1debd51bb}" ma:internalName="TaxCatchAll" ma:showField="CatchAllData" ma:web="d8f140f0-05e7-48e3-ba8b-dcc0ff83b3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52a6c1-2dbf-49e9-b6e1-6fe4487af028">
      <Terms xmlns="http://schemas.microsoft.com/office/infopath/2007/PartnerControls"/>
    </lcf76f155ced4ddcb4097134ff3c332f>
    <TaxCatchAll xmlns="d8f140f0-05e7-48e3-ba8b-dcc0ff83b3dd" xsi:nil="true"/>
  </documentManagement>
</p:properties>
</file>

<file path=customXml/itemProps1.xml><?xml version="1.0" encoding="utf-8"?>
<ds:datastoreItem xmlns:ds="http://schemas.openxmlformats.org/officeDocument/2006/customXml" ds:itemID="{D14D4AAB-5165-4CC8-9AE5-0E0F6724DA38}"/>
</file>

<file path=customXml/itemProps2.xml><?xml version="1.0" encoding="utf-8"?>
<ds:datastoreItem xmlns:ds="http://schemas.openxmlformats.org/officeDocument/2006/customXml" ds:itemID="{2EBF4331-EE88-43D1-B652-56D723D87684}"/>
</file>

<file path=customXml/itemProps3.xml><?xml version="1.0" encoding="utf-8"?>
<ds:datastoreItem xmlns:ds="http://schemas.openxmlformats.org/officeDocument/2006/customXml" ds:itemID="{FBA1EE9B-01C1-4066-8FD5-A67FC72E515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1134</Words>
  <Application>Microsoft Office PowerPoint</Application>
  <PresentationFormat>Breitbild</PresentationFormat>
  <Paragraphs>223</Paragraphs>
  <Slides>18</Slides>
  <Notes>14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Aptos</vt:lpstr>
      <vt:lpstr>Arial</vt:lpstr>
      <vt:lpstr>Noser</vt:lpstr>
      <vt:lpstr>think-cell Folie</vt:lpstr>
      <vt:lpstr>Reverse Engineering für Highscores</vt:lpstr>
      <vt:lpstr>Übersicht</vt:lpstr>
      <vt:lpstr>Wraum hackt man Spiele?</vt:lpstr>
      <vt:lpstr>1980er – Die Ursprünge</vt:lpstr>
      <vt:lpstr>Die 1990er – Cheaten wird Mainstream</vt:lpstr>
      <vt:lpstr>Die 2000er bis Heute</vt:lpstr>
      <vt:lpstr>Methoden</vt:lpstr>
      <vt:lpstr>Reverse Engineering</vt:lpstr>
      <vt:lpstr>Memory Manipulation</vt:lpstr>
      <vt:lpstr>Code Injection</vt:lpstr>
      <vt:lpstr>Hooking Varianten</vt:lpstr>
      <vt:lpstr>Internal / External</vt:lpstr>
      <vt:lpstr>Kernel</vt:lpstr>
      <vt:lpstr>DMA</vt:lpstr>
      <vt:lpstr>EFI</vt:lpstr>
      <vt:lpstr>Gesellschaftliche Perspektive</vt:lpstr>
      <vt:lpstr>Fazit &amp; Ausblick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Hajek</dc:creator>
  <cp:lastModifiedBy>Hajek Marco</cp:lastModifiedBy>
  <cp:revision>3</cp:revision>
  <dcterms:created xsi:type="dcterms:W3CDTF">2025-08-27T08:02:56Z</dcterms:created>
  <dcterms:modified xsi:type="dcterms:W3CDTF">2025-09-05T12:11:09Z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0x0101002D32C627E918B3419F3E413FB8AD2B8E</vt:lpwstr>
  </property>
</Properties>
</file>